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6" r:id="rId3"/>
    <p:sldId id="287" r:id="rId4"/>
    <p:sldId id="28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D0144-462D-C08F-90F2-E1C75BA1C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7724C6-FC12-5D43-58C3-5876235C7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6C957-2A04-DA88-A8D6-2F27A3A6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AAA3E1-989F-486F-9C05-ADB55FA8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72D75-D57F-2B64-5669-89C1634E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01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AC4D9-477F-D4EA-53FB-22E4084E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D3AC80-454D-D651-0ED3-057AED446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8B854-EB44-287D-8E19-E15A59AC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DC9BD-9A8F-52E7-6EF4-B4CE37D8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C6E5E9-B91E-BEBE-FD99-359235B7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4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A9E5B3-81A0-3916-11E8-11F17B20F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0645A3-A4A9-03BF-DBBA-104E12576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95B8A0-130D-A960-D16D-CAC7EF0C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48C6B-2E57-B9CB-3EE8-2A1038E5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24EAA2-0008-DF12-79C4-6B0A9A58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A91CC-7C14-7C96-B56F-B8E93298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2D1F8-E34D-0651-A457-D91040C9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F53E0-2EAC-FD64-4B5C-CFFCFD3C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D233F7-D662-26C1-77BE-2DAD032B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6F93D-6DE9-A748-74E8-2FAA7C8C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1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BEB57-A1E5-3F80-27CC-BBBB9581F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315D11-DA6D-707A-892D-0704CC3DE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73197-60A5-83B0-B0B0-3365B38D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1A9F1-D7BE-DC22-6C53-5D45E418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CC893-9A1E-5343-F664-8A6DB44E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9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4ED91-8E7C-F9D6-CB6D-6A7FBE7B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383872-825C-C42A-15FC-89C07B12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BCCBF8-CFEA-F1C9-0A45-346D76191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0AE377-A9DF-E27C-304E-9B4E3E89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0BBFCE-EF9F-A0DE-1120-C54558A6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DBA788-14F5-DE79-96BC-BCB5A372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64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E6356-FAB2-D8BA-631C-46DCAF7C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EE2479-DBA5-F460-33E7-EB1506E9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AC18BD-7D0D-94A0-21CC-94D39A36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DD8A93-D2FF-CE31-568D-31B7A125C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085BD4-91D4-7520-58A6-01618C7AA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7D57A8-F591-1178-7611-FE7781D0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759522-4D1F-8ED1-DD4C-D68B681C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A0462E-EED4-0408-4818-2EA25B48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1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A55AB-A37F-A0A2-F5C1-ECA0F27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9A30C9-7727-2E56-9B5B-55D6A698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B8B6C9-9BD8-7D73-0DA1-1236E5CD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FEA006-9F69-6814-7719-A8AD53F5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6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842AB3-93B6-D541-9C54-C6C72BD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A4257A-5181-0556-8AD9-F03449A3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8D90A-AC2D-716B-B0E3-C9DEA1D5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7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9A6AC-2C8C-85BB-5515-9EC1B6C1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02450-9818-16BA-B186-D4350EA3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2C33E-92D2-B756-A342-18EFB9290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68E14-96FF-9072-F8DC-5FFE5537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3AEAE-D465-3772-CF21-3E7373F6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E2DFC2-048C-6EB3-4447-5443FE79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9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1D979-3585-984D-1E91-2ECA332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3105AA-1671-99B0-FADC-476D620A7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516497-6D53-2C2E-8CBB-8B8C6C581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E936EC-54DD-9336-EED6-E94FF264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65CE8-8F65-C621-A03B-DEE1985F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5128FC-9506-B202-907E-AFF9258C2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78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FADA75-F3B4-028A-990B-C59CA61F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F283C4-5D8C-8CCB-ADE5-761D2B538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39CEB-3576-49E1-BB8B-46EE7D55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2D884-68D6-494A-AEBA-BB8721B88471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7BDF0-68EA-7224-543B-2D5353930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9038C-BB8B-2A6F-01B3-1CD69F9BA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A6B79-22B7-4C97-B6D3-A066BF040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2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A4586-C4DB-63BE-494F-49C9125D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3CF7D4-8596-BC14-4411-B3FC209A9138}"/>
              </a:ext>
            </a:extLst>
          </p:cNvPr>
          <p:cNvSpPr txBox="1"/>
          <p:nvPr/>
        </p:nvSpPr>
        <p:spPr>
          <a:xfrm>
            <a:off x="2047006" y="1116936"/>
            <a:ext cx="10891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atin typeface="苹方-港" panose="020B0200000000000000" pitchFamily="34" charset="-120"/>
                <a:ea typeface="苹方-港" panose="020B0200000000000000" pitchFamily="34" charset="-120"/>
              </a:rPr>
              <a:t>搜索策略与文献综述</a:t>
            </a:r>
            <a:endParaRPr lang="en-US" altLang="zh-CN" sz="6600" b="1" dirty="0">
              <a:latin typeface="苹方-港" panose="020B0200000000000000" pitchFamily="34" charset="-120"/>
              <a:ea typeface="苹方-港" panose="020B0200000000000000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728727-105A-D2F0-5511-8BA996AF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78" y="2697589"/>
            <a:ext cx="3214043" cy="1935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09A5CD-C175-81A6-15B7-BEC79A0F48EE}"/>
              </a:ext>
            </a:extLst>
          </p:cNvPr>
          <p:cNvSpPr txBox="1"/>
          <p:nvPr/>
        </p:nvSpPr>
        <p:spPr>
          <a:xfrm>
            <a:off x="5049286" y="5214086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2025/05/15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FF459E-9BF2-C98F-F614-9EB65B1476A6}"/>
              </a:ext>
            </a:extLst>
          </p:cNvPr>
          <p:cNvSpPr txBox="1"/>
          <p:nvPr/>
        </p:nvSpPr>
        <p:spPr>
          <a:xfrm>
            <a:off x="4256806" y="351891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/>
              <a:t>质性研究工具的拓展</a:t>
            </a:r>
          </a:p>
        </p:txBody>
      </p:sp>
    </p:spTree>
    <p:extLst>
      <p:ext uri="{BB962C8B-B14F-4D97-AF65-F5344CB8AC3E}">
        <p14:creationId xmlns:p14="http://schemas.microsoft.com/office/powerpoint/2010/main" val="135573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7946A-9CBC-5001-B484-F9EA8224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768572-4B6E-5180-0456-5BDFBCEA2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025"/>
            <a:ext cx="12199192" cy="555815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B7BAE1-4D5F-0EA4-A3CA-BC4D38E6B27B}"/>
              </a:ext>
            </a:extLst>
          </p:cNvPr>
          <p:cNvSpPr txBox="1"/>
          <p:nvPr/>
        </p:nvSpPr>
        <p:spPr>
          <a:xfrm>
            <a:off x="228600" y="11182"/>
            <a:ext cx="7303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A215F2-EF4E-213B-FB4A-76FA1974F2CB}"/>
              </a:ext>
            </a:extLst>
          </p:cNvPr>
          <p:cNvSpPr txBox="1"/>
          <p:nvPr/>
        </p:nvSpPr>
        <p:spPr>
          <a:xfrm>
            <a:off x="5412821" y="157638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按照关键词检索之后获得文献</a:t>
            </a:r>
          </a:p>
        </p:txBody>
      </p:sp>
    </p:spTree>
    <p:extLst>
      <p:ext uri="{BB962C8B-B14F-4D97-AF65-F5344CB8AC3E}">
        <p14:creationId xmlns:p14="http://schemas.microsoft.com/office/powerpoint/2010/main" val="298725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BE4C0-807C-F8C1-2889-01CC0D0E9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CCEAA-4A82-F275-06FA-BC8B34E2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43997B-C479-D7D1-E64F-9CE052BE9920}"/>
              </a:ext>
            </a:extLst>
          </p:cNvPr>
          <p:cNvSpPr txBox="1"/>
          <p:nvPr/>
        </p:nvSpPr>
        <p:spPr>
          <a:xfrm>
            <a:off x="22860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C8C189C-763E-AB7B-A691-9D85D94B9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024"/>
            <a:ext cx="12165743" cy="554291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165704E-D47A-2E9B-B6E1-1B4A5A9B19D0}"/>
              </a:ext>
            </a:extLst>
          </p:cNvPr>
          <p:cNvSpPr txBox="1"/>
          <p:nvPr/>
        </p:nvSpPr>
        <p:spPr>
          <a:xfrm>
            <a:off x="5412821" y="1576388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进一步筛选，选择文章、期刊类型</a:t>
            </a:r>
          </a:p>
        </p:txBody>
      </p:sp>
    </p:spTree>
    <p:extLst>
      <p:ext uri="{BB962C8B-B14F-4D97-AF65-F5344CB8AC3E}">
        <p14:creationId xmlns:p14="http://schemas.microsoft.com/office/powerpoint/2010/main" val="318675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C800-82BA-707C-CCDA-29D409D12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B9E5F-42EC-C150-C94C-19637C66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015E0-DDFA-4865-1103-ADC11E65B0E9}"/>
              </a:ext>
            </a:extLst>
          </p:cNvPr>
          <p:cNvSpPr txBox="1"/>
          <p:nvPr/>
        </p:nvSpPr>
        <p:spPr>
          <a:xfrm>
            <a:off x="22860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F86BE59-F06C-9620-83E3-89FB9DABE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0" y="757309"/>
            <a:ext cx="12388640" cy="6100691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173E41-6FF9-1A8F-5A96-7D65D7D27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21" y="772537"/>
            <a:ext cx="4680039" cy="50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4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30F2E-B9E4-E64E-52F2-9024C60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667CE9-7552-F02F-82FD-F60C8615D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845"/>
            <a:ext cx="12234035" cy="557403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EA324D-9A78-B5BB-B1B6-7F1CCB397686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889745-0B27-7C4D-2681-282C89E3D33C}"/>
              </a:ext>
            </a:extLst>
          </p:cNvPr>
          <p:cNvSpPr txBox="1"/>
          <p:nvPr/>
        </p:nvSpPr>
        <p:spPr>
          <a:xfrm>
            <a:off x="5412821" y="1576388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进一步筛选，选择学科类型</a:t>
            </a:r>
          </a:p>
        </p:txBody>
      </p:sp>
    </p:spTree>
    <p:extLst>
      <p:ext uri="{BB962C8B-B14F-4D97-AF65-F5344CB8AC3E}">
        <p14:creationId xmlns:p14="http://schemas.microsoft.com/office/powerpoint/2010/main" val="133319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08283-CD42-C1EF-7A7E-20129246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45AC71-C23C-D96D-14D6-BF1C7CE16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24"/>
            <a:ext cx="12232642" cy="55733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1E6C17-DDA8-B46E-23C2-3836C1D56FD1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</p:spTree>
    <p:extLst>
      <p:ext uri="{BB962C8B-B14F-4D97-AF65-F5344CB8AC3E}">
        <p14:creationId xmlns:p14="http://schemas.microsoft.com/office/powerpoint/2010/main" val="23278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948DB-1A52-D4DD-2DDF-CC79B9FD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4F9EB2-82E0-D5B2-6960-1C9116E14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464"/>
            <a:ext cx="12065396" cy="549719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A8A2FB-354B-FF35-F9CD-7B22D7CD0BC3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4416D6-2CC4-06D2-7FC4-BE852B460286}"/>
              </a:ext>
            </a:extLst>
          </p:cNvPr>
          <p:cNvSpPr txBox="1"/>
          <p:nvPr/>
        </p:nvSpPr>
        <p:spPr>
          <a:xfrm>
            <a:off x="449588" y="204463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进一步筛选结果</a:t>
            </a:r>
          </a:p>
        </p:txBody>
      </p:sp>
    </p:spTree>
    <p:extLst>
      <p:ext uri="{BB962C8B-B14F-4D97-AF65-F5344CB8AC3E}">
        <p14:creationId xmlns:p14="http://schemas.microsoft.com/office/powerpoint/2010/main" val="123144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2916A-D9C2-48FB-7477-BC9B0EE0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6B3499-2833-CECD-A7C0-47F665BAF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1" y="1027906"/>
            <a:ext cx="12350277" cy="562435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88529F-B4CB-CC3C-4D44-0A7AE706ACA7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0230D-5746-3AE0-5E04-5134B0ED25B9}"/>
              </a:ext>
            </a:extLst>
          </p:cNvPr>
          <p:cNvSpPr txBox="1"/>
          <p:nvPr/>
        </p:nvSpPr>
        <p:spPr>
          <a:xfrm>
            <a:off x="2141228" y="145985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输出结果</a:t>
            </a:r>
          </a:p>
        </p:txBody>
      </p:sp>
    </p:spTree>
    <p:extLst>
      <p:ext uri="{BB962C8B-B14F-4D97-AF65-F5344CB8AC3E}">
        <p14:creationId xmlns:p14="http://schemas.microsoft.com/office/powerpoint/2010/main" val="374647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DBB10-48BE-A044-F68D-CCBCED7F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07EDC-619D-BE2A-4EFF-157062680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6DF34-0DA1-6F60-07FF-9617E602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61"/>
            <a:ext cx="12192000" cy="5554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06E637-9804-E520-DDEC-CBC879AA544F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A73B10-FE8F-51AA-2354-46B7FFB57B1D}"/>
              </a:ext>
            </a:extLst>
          </p:cNvPr>
          <p:cNvSpPr txBox="1"/>
          <p:nvPr/>
        </p:nvSpPr>
        <p:spPr>
          <a:xfrm>
            <a:off x="2141228" y="145985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以自己喜欢的方法提取目录</a:t>
            </a:r>
          </a:p>
        </p:txBody>
      </p:sp>
    </p:spTree>
    <p:extLst>
      <p:ext uri="{BB962C8B-B14F-4D97-AF65-F5344CB8AC3E}">
        <p14:creationId xmlns:p14="http://schemas.microsoft.com/office/powerpoint/2010/main" val="259886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F760-D60C-FC1A-6DF4-B784FD98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8D02D-A652-96E5-5ADD-51EC92C9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B0F5F-CCE1-E7A6-BE29-D03E26CA0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4E058-8D70-D393-16BC-B3A91EDD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61"/>
            <a:ext cx="12192000" cy="5554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DBD2D0-DFA5-919A-9BA2-9D5C9EA1B7D7}"/>
              </a:ext>
            </a:extLst>
          </p:cNvPr>
          <p:cNvSpPr txBox="1"/>
          <p:nvPr/>
        </p:nvSpPr>
        <p:spPr>
          <a:xfrm>
            <a:off x="274320" y="11182"/>
            <a:ext cx="1057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   进一步筛选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B15466-840C-D226-DA0C-CBD702BAD232}"/>
              </a:ext>
            </a:extLst>
          </p:cNvPr>
          <p:cNvSpPr txBox="1"/>
          <p:nvPr/>
        </p:nvSpPr>
        <p:spPr>
          <a:xfrm>
            <a:off x="2141228" y="1459856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以自己喜欢的方法提取目录</a:t>
            </a:r>
          </a:p>
        </p:txBody>
      </p:sp>
    </p:spTree>
    <p:extLst>
      <p:ext uri="{BB962C8B-B14F-4D97-AF65-F5344CB8AC3E}">
        <p14:creationId xmlns:p14="http://schemas.microsoft.com/office/powerpoint/2010/main" val="2934554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6790B-9BEE-83C3-57D2-01FC9372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6799A-D3EE-2440-3343-838058075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BDB82-17E4-D4A9-795E-ABC4164D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05" y="937997"/>
            <a:ext cx="12192000" cy="55548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4342CB-495E-3D1D-1117-D660E3EE7D12}"/>
              </a:ext>
            </a:extLst>
          </p:cNvPr>
          <p:cNvSpPr txBox="1"/>
          <p:nvPr/>
        </p:nvSpPr>
        <p:spPr>
          <a:xfrm>
            <a:off x="5425448" y="1690688"/>
            <a:ext cx="6665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如果不是特别相关，可以看</a:t>
            </a:r>
            <a:r>
              <a:rPr lang="en-US" altLang="zh-CN" sz="3200" b="1" dirty="0">
                <a:solidFill>
                  <a:srgbClr val="FF0000"/>
                </a:solidFill>
              </a:rPr>
              <a:t>Abstract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5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5620-0377-ACED-0760-8F71E09A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77E1B2-5D54-7E9F-D405-AA6FB124CE0C}"/>
              </a:ext>
            </a:extLst>
          </p:cNvPr>
          <p:cNvSpPr txBox="1"/>
          <p:nvPr/>
        </p:nvSpPr>
        <p:spPr>
          <a:xfrm>
            <a:off x="743806" y="505141"/>
            <a:ext cx="10891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atin typeface="苹方-港" panose="020B0200000000000000" pitchFamily="34" charset="-120"/>
                <a:ea typeface="苹方-港" panose="020B0200000000000000" pitchFamily="34" charset="-120"/>
              </a:rPr>
              <a:t>搜索策略与文献综述</a:t>
            </a:r>
            <a:endParaRPr lang="en-US" altLang="zh-CN" sz="6600" b="1" dirty="0">
              <a:latin typeface="苹方-港" panose="020B0200000000000000" pitchFamily="34" charset="-120"/>
              <a:ea typeface="苹方-港" panose="020B0200000000000000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57ADB1-44A8-7290-BDDB-897EFFC3F960}"/>
              </a:ext>
            </a:extLst>
          </p:cNvPr>
          <p:cNvSpPr txBox="1"/>
          <p:nvPr/>
        </p:nvSpPr>
        <p:spPr>
          <a:xfrm>
            <a:off x="894406" y="1676691"/>
            <a:ext cx="676639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000" b="1" dirty="0"/>
              <a:t>1. </a:t>
            </a:r>
            <a:r>
              <a:rPr lang="zh-CN" altLang="en-US" sz="2000" b="1" dirty="0"/>
              <a:t>文本挖掘与主题模型概述</a:t>
            </a:r>
          </a:p>
          <a:p>
            <a:r>
              <a:rPr lang="zh-CN" altLang="en-US" sz="2000" dirty="0"/>
              <a:t>文本挖掘的基本概念与发展历程</a:t>
            </a:r>
          </a:p>
          <a:p>
            <a:r>
              <a:rPr lang="zh-CN" altLang="en-US" sz="2000" dirty="0"/>
              <a:t>主题模型的理论基础与主要类型</a:t>
            </a:r>
          </a:p>
          <a:p>
            <a:r>
              <a:rPr lang="zh-CN" altLang="en-US" sz="2000" dirty="0"/>
              <a:t>从</a:t>
            </a:r>
            <a:r>
              <a:rPr lang="en-US" altLang="zh-CN" sz="2000" dirty="0"/>
              <a:t>LSA</a:t>
            </a:r>
            <a:r>
              <a:rPr lang="zh-CN" altLang="en-US" sz="2000" dirty="0"/>
              <a:t>、</a:t>
            </a:r>
            <a:r>
              <a:rPr lang="en-US" altLang="zh-CN" sz="2000" dirty="0"/>
              <a:t>PLSA</a:t>
            </a:r>
            <a:r>
              <a:rPr lang="zh-CN" altLang="en-US" sz="2000" dirty="0"/>
              <a:t>到</a:t>
            </a:r>
            <a:r>
              <a:rPr lang="en-US" altLang="zh-CN" sz="2000" dirty="0"/>
              <a:t>LDA</a:t>
            </a:r>
            <a:r>
              <a:rPr lang="zh-CN" altLang="en-US" sz="2000" dirty="0"/>
              <a:t>的演进路径</a:t>
            </a:r>
          </a:p>
          <a:p>
            <a:pPr>
              <a:buNone/>
            </a:pPr>
            <a:r>
              <a:rPr lang="en-US" altLang="zh-CN" sz="2000" b="1" dirty="0"/>
              <a:t>2. LDA</a:t>
            </a:r>
            <a:r>
              <a:rPr lang="zh-CN" altLang="en-US" sz="2000" b="1" dirty="0"/>
              <a:t>模型的基本原理与技术特点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的数学基础与生成过程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与其他主题模型的比较优势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在文本分析中的一般应用场景</a:t>
            </a:r>
          </a:p>
          <a:p>
            <a:pPr>
              <a:buNone/>
            </a:pPr>
            <a:r>
              <a:rPr lang="en-US" altLang="zh-CN" sz="2000" b="1" dirty="0"/>
              <a:t>3. LDA</a:t>
            </a:r>
            <a:r>
              <a:rPr lang="zh-CN" altLang="en-US" sz="2000" b="1" dirty="0"/>
              <a:t>在文学文本分析中的应用研究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用于文学作品主题发现的研究进展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在跨语言文学分析中的应用</a:t>
            </a:r>
          </a:p>
          <a:p>
            <a:r>
              <a:rPr lang="en-US" altLang="zh-CN" sz="2000" dirty="0"/>
              <a:t>LDA</a:t>
            </a:r>
            <a:r>
              <a:rPr lang="zh-CN" altLang="en-US" sz="2000" dirty="0"/>
              <a:t>与传统文学批评方法的结合</a:t>
            </a:r>
          </a:p>
          <a:p>
            <a:pPr>
              <a:buNone/>
            </a:pPr>
            <a:r>
              <a:rPr lang="en-US" altLang="zh-CN" sz="2000" b="1" dirty="0"/>
              <a:t>4. LDA</a:t>
            </a:r>
            <a:r>
              <a:rPr lang="zh-CN" altLang="en-US" sz="2000" b="1" dirty="0"/>
              <a:t>在小说研究中的具体应用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6040A03A-E4F3-D9EC-DCC8-8E96AC3711BC}"/>
              </a:ext>
            </a:extLst>
          </p:cNvPr>
          <p:cNvSpPr/>
          <p:nvPr/>
        </p:nvSpPr>
        <p:spPr>
          <a:xfrm rot="10800000">
            <a:off x="6775200" y="1850568"/>
            <a:ext cx="1972800" cy="3745673"/>
          </a:xfrm>
          <a:prstGeom prst="triangle">
            <a:avLst>
              <a:gd name="adj" fmla="val 4592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62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D08E9-7C48-3BA5-36C6-942A2FE7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05D0BF-DD5A-AEF7-7973-A92ADE647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62026-B26C-FD46-7783-A97A4E2E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949900"/>
            <a:ext cx="12763500" cy="5131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FD43B4-071E-D8E3-3AE9-14FA61EBBD6A}"/>
              </a:ext>
            </a:extLst>
          </p:cNvPr>
          <p:cNvSpPr txBox="1"/>
          <p:nvPr/>
        </p:nvSpPr>
        <p:spPr>
          <a:xfrm>
            <a:off x="419108" y="230188"/>
            <a:ext cx="947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根据自己的需求，回到汉阳图书馆下载需要的文献</a:t>
            </a:r>
          </a:p>
        </p:txBody>
      </p:sp>
    </p:spTree>
    <p:extLst>
      <p:ext uri="{BB962C8B-B14F-4D97-AF65-F5344CB8AC3E}">
        <p14:creationId xmlns:p14="http://schemas.microsoft.com/office/powerpoint/2010/main" val="123060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C551941-46F3-2F5A-3C87-9A2B8B3E065A}"/>
              </a:ext>
            </a:extLst>
          </p:cNvPr>
          <p:cNvSpPr txBox="1"/>
          <p:nvPr/>
        </p:nvSpPr>
        <p:spPr>
          <a:xfrm>
            <a:off x="419108" y="23018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目前来看符合研究要求的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79EB60-4020-F260-460F-659E3BB9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597"/>
            <a:ext cx="12192000" cy="56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4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4831-4A3A-3A22-E285-7E7F17B55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E9D4A8-600B-BB85-87DA-55F4469CABD1}"/>
              </a:ext>
            </a:extLst>
          </p:cNvPr>
          <p:cNvSpPr txBox="1"/>
          <p:nvPr/>
        </p:nvSpPr>
        <p:spPr>
          <a:xfrm>
            <a:off x="419108" y="23018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目前来看符合研究要求的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286840-33DD-4B11-DDAA-FEF84D6D7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479"/>
            <a:ext cx="12359640" cy="70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F10B05-D5C0-8565-AB91-5AB16A5BD2BE}"/>
              </a:ext>
            </a:extLst>
          </p:cNvPr>
          <p:cNvSpPr txBox="1"/>
          <p:nvPr/>
        </p:nvSpPr>
        <p:spPr>
          <a:xfrm>
            <a:off x="419108" y="230188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重复同样的工作在</a:t>
            </a:r>
            <a:r>
              <a:rPr lang="en-US" altLang="zh-CN" sz="3200" b="1" dirty="0">
                <a:solidFill>
                  <a:srgbClr val="FF0000"/>
                </a:solidFill>
              </a:rPr>
              <a:t>KCI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99023-8618-496B-F421-8F356F19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981"/>
            <a:ext cx="12192000" cy="55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35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BF9C-E7ED-62BC-F5CD-CCBB66595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828CF6-81A8-4BF6-BBDB-84A223464B90}"/>
              </a:ext>
            </a:extLst>
          </p:cNvPr>
          <p:cNvSpPr txBox="1"/>
          <p:nvPr/>
        </p:nvSpPr>
        <p:spPr>
          <a:xfrm>
            <a:off x="419108" y="230188"/>
            <a:ext cx="9114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重复同样的工作在知网  我们只选用</a:t>
            </a:r>
            <a:r>
              <a:rPr lang="en-US" altLang="zh-CN" sz="3200" b="1" dirty="0">
                <a:solidFill>
                  <a:srgbClr val="FF0000"/>
                </a:solidFill>
              </a:rPr>
              <a:t>CSSCI</a:t>
            </a:r>
            <a:r>
              <a:rPr lang="zh-CN" altLang="en-US" sz="3200" b="1" dirty="0">
                <a:solidFill>
                  <a:srgbClr val="FF0000"/>
                </a:solidFill>
              </a:rPr>
              <a:t>的文章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8E4346-277E-AEBC-29D5-042F296F967E}"/>
              </a:ext>
            </a:extLst>
          </p:cNvPr>
          <p:cNvSpPr txBox="1"/>
          <p:nvPr/>
        </p:nvSpPr>
        <p:spPr>
          <a:xfrm>
            <a:off x="541020" y="98119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共计</a:t>
            </a:r>
            <a:r>
              <a:rPr lang="en-US" altLang="zh-CN" sz="4000" b="1" dirty="0">
                <a:solidFill>
                  <a:srgbClr val="FF0000"/>
                </a:solidFill>
              </a:rPr>
              <a:t>2-3</a:t>
            </a:r>
            <a:r>
              <a:rPr lang="zh-CN" altLang="en-US" sz="4000" b="1" dirty="0">
                <a:solidFill>
                  <a:srgbClr val="FF0000"/>
                </a:solidFill>
              </a:rPr>
              <a:t>篇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307D2C-7209-ED30-7F9B-E975E6B0F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8" y="2144444"/>
            <a:ext cx="11287461" cy="32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2398-1B48-3C33-71F8-F7E22044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04CB18-11E8-CC6F-D4A3-A2A747D92679}"/>
              </a:ext>
            </a:extLst>
          </p:cNvPr>
          <p:cNvSpPr txBox="1"/>
          <p:nvPr/>
        </p:nvSpPr>
        <p:spPr>
          <a:xfrm>
            <a:off x="419108" y="230188"/>
            <a:ext cx="9114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重复同样的工作在知网  我们只选用</a:t>
            </a:r>
            <a:r>
              <a:rPr lang="en-US" altLang="zh-CN" sz="3200" b="1" dirty="0">
                <a:solidFill>
                  <a:srgbClr val="FF0000"/>
                </a:solidFill>
              </a:rPr>
              <a:t>CSSCI</a:t>
            </a:r>
            <a:r>
              <a:rPr lang="zh-CN" altLang="en-US" sz="3200" b="1" dirty="0">
                <a:solidFill>
                  <a:srgbClr val="FF0000"/>
                </a:solidFill>
              </a:rPr>
              <a:t>的文章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F02992-7E0D-26F0-B2E5-18545C4F4EDE}"/>
              </a:ext>
            </a:extLst>
          </p:cNvPr>
          <p:cNvSpPr txBox="1"/>
          <p:nvPr/>
        </p:nvSpPr>
        <p:spPr>
          <a:xfrm>
            <a:off x="541020" y="98119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共计</a:t>
            </a:r>
            <a:r>
              <a:rPr lang="en-US" altLang="zh-CN" sz="4000" b="1" dirty="0">
                <a:solidFill>
                  <a:srgbClr val="FF0000"/>
                </a:solidFill>
              </a:rPr>
              <a:t>2-3</a:t>
            </a:r>
            <a:r>
              <a:rPr lang="zh-CN" altLang="en-US" sz="4000" b="1" dirty="0">
                <a:solidFill>
                  <a:srgbClr val="FF0000"/>
                </a:solidFill>
              </a:rPr>
              <a:t>篇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F3722A-CDD7-819F-F7FA-10E0AB7D4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5" y="2174386"/>
            <a:ext cx="11353931" cy="31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6F982-23E3-884A-9679-DC3C397F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022D48-26D1-D8ED-27A8-B3A1D79C0E72}"/>
              </a:ext>
            </a:extLst>
          </p:cNvPr>
          <p:cNvSpPr txBox="1"/>
          <p:nvPr/>
        </p:nvSpPr>
        <p:spPr>
          <a:xfrm>
            <a:off x="419108" y="230188"/>
            <a:ext cx="9114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重复同样的工作在知网  我们只选用</a:t>
            </a:r>
            <a:r>
              <a:rPr lang="en-US" altLang="zh-CN" sz="3200" b="1" dirty="0">
                <a:solidFill>
                  <a:srgbClr val="FF0000"/>
                </a:solidFill>
              </a:rPr>
              <a:t>CSSCI</a:t>
            </a:r>
            <a:r>
              <a:rPr lang="zh-CN" altLang="en-US" sz="3200" b="1" dirty="0">
                <a:solidFill>
                  <a:srgbClr val="FF0000"/>
                </a:solidFill>
              </a:rPr>
              <a:t>的文章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BA467A-573C-80DB-81B0-58FE6477A828}"/>
              </a:ext>
            </a:extLst>
          </p:cNvPr>
          <p:cNvSpPr txBox="1"/>
          <p:nvPr/>
        </p:nvSpPr>
        <p:spPr>
          <a:xfrm>
            <a:off x="541020" y="98119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共计</a:t>
            </a:r>
            <a:r>
              <a:rPr lang="en-US" altLang="zh-CN" sz="4000" b="1" dirty="0">
                <a:solidFill>
                  <a:srgbClr val="FF0000"/>
                </a:solidFill>
              </a:rPr>
              <a:t>2-3</a:t>
            </a:r>
            <a:r>
              <a:rPr lang="zh-CN" altLang="en-US" sz="4000" b="1" dirty="0">
                <a:solidFill>
                  <a:srgbClr val="FF0000"/>
                </a:solidFill>
              </a:rPr>
              <a:t>篇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2ACA5-2DE0-B64F-D69E-FF53AD33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55" y="1929453"/>
            <a:ext cx="9960689" cy="29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5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92A813-7054-48A9-1BA4-9DB3F8249F80}"/>
              </a:ext>
            </a:extLst>
          </p:cNvPr>
          <p:cNvSpPr txBox="1"/>
          <p:nvPr/>
        </p:nvSpPr>
        <p:spPr>
          <a:xfrm>
            <a:off x="835426" y="522576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与小说 和 </a:t>
            </a:r>
            <a:r>
              <a:rPr lang="en-US" altLang="zh-CN" sz="3200" b="1" dirty="0"/>
              <a:t>LDA </a:t>
            </a:r>
            <a:r>
              <a:rPr lang="zh-CN" altLang="en-US" sz="3200" b="1" dirty="0"/>
              <a:t>有关的研究 共计八篇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31CBB-9039-28F9-B966-6C938D37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6" y="2142821"/>
            <a:ext cx="4552678" cy="2741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DDDC5E-B57F-4E2C-D407-30CE0AE5B9AC}"/>
              </a:ext>
            </a:extLst>
          </p:cNvPr>
          <p:cNvSpPr txBox="1"/>
          <p:nvPr/>
        </p:nvSpPr>
        <p:spPr>
          <a:xfrm>
            <a:off x="835426" y="5427447"/>
            <a:ext cx="82219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/>
              <a:t>请下载后导入</a:t>
            </a:r>
            <a:r>
              <a:rPr lang="en-US" altLang="zh-CN" sz="3200" b="1" dirty="0" err="1"/>
              <a:t>MaxQDA</a:t>
            </a:r>
            <a:r>
              <a:rPr lang="zh-CN" altLang="en-US" sz="3200" b="1" dirty="0"/>
              <a:t>，我们进行后续研究</a:t>
            </a:r>
          </a:p>
        </p:txBody>
      </p:sp>
    </p:spTree>
    <p:extLst>
      <p:ext uri="{BB962C8B-B14F-4D97-AF65-F5344CB8AC3E}">
        <p14:creationId xmlns:p14="http://schemas.microsoft.com/office/powerpoint/2010/main" val="162817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30D1BA-A6E2-5997-96E8-AA69D723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95" y="0"/>
            <a:ext cx="1010680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590A4E1-223B-A2F2-C387-58807A3DCBDD}"/>
              </a:ext>
            </a:extLst>
          </p:cNvPr>
          <p:cNvSpPr txBox="1"/>
          <p:nvPr/>
        </p:nvSpPr>
        <p:spPr>
          <a:xfrm>
            <a:off x="1728226" y="4684176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请新建项目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24D68DF6-DAEE-FF7E-CA60-11F50C235FE9}"/>
              </a:ext>
            </a:extLst>
          </p:cNvPr>
          <p:cNvSpPr/>
          <p:nvPr/>
        </p:nvSpPr>
        <p:spPr>
          <a:xfrm flipV="1">
            <a:off x="1836000" y="3772799"/>
            <a:ext cx="367200" cy="10093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DB75E-64CE-6D70-7D3C-8D0A64AB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408788-20C5-5976-BBDF-3B63B0AB7F62}"/>
              </a:ext>
            </a:extLst>
          </p:cNvPr>
          <p:cNvSpPr txBox="1"/>
          <p:nvPr/>
        </p:nvSpPr>
        <p:spPr>
          <a:xfrm>
            <a:off x="1728226" y="4684176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请新建项目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8BF2F718-447A-CF92-2861-6D264B0FE228}"/>
              </a:ext>
            </a:extLst>
          </p:cNvPr>
          <p:cNvSpPr/>
          <p:nvPr/>
        </p:nvSpPr>
        <p:spPr>
          <a:xfrm flipV="1">
            <a:off x="1836000" y="3772799"/>
            <a:ext cx="367200" cy="10093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915909-1C5A-A5A5-3E63-E3E4092B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0" y="0"/>
            <a:ext cx="10438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1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707D-3417-19D7-96ED-1CF29F46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48B96C-2F46-359C-562C-492BC96EFF06}"/>
              </a:ext>
            </a:extLst>
          </p:cNvPr>
          <p:cNvSpPr txBox="1"/>
          <p:nvPr/>
        </p:nvSpPr>
        <p:spPr>
          <a:xfrm>
            <a:off x="484606" y="325141"/>
            <a:ext cx="10891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苹方-港" panose="020B0200000000000000" pitchFamily="34" charset="-120"/>
                <a:ea typeface="苹方-港" panose="020B0200000000000000" pitchFamily="34" charset="-120"/>
              </a:rPr>
              <a:t>搜索策略与文献综述</a:t>
            </a:r>
            <a:endParaRPr lang="en-US" altLang="zh-CN" sz="4000" b="1" dirty="0">
              <a:latin typeface="苹方-港" panose="020B0200000000000000" pitchFamily="34" charset="-120"/>
              <a:ea typeface="苹方-港" panose="020B0200000000000000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5F2FB4-EFB3-6148-CD32-962793FC6A10}"/>
              </a:ext>
            </a:extLst>
          </p:cNvPr>
          <p:cNvSpPr txBox="1"/>
          <p:nvPr/>
        </p:nvSpPr>
        <p:spPr>
          <a:xfrm>
            <a:off x="509700" y="1157149"/>
            <a:ext cx="11172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1. </a:t>
            </a:r>
            <a:r>
              <a:rPr lang="zh-CN" altLang="en-US" b="1" dirty="0"/>
              <a:t>文本挖掘领域整体框架</a:t>
            </a:r>
          </a:p>
          <a:p>
            <a:pPr>
              <a:buNone/>
            </a:pPr>
            <a:r>
              <a:rPr lang="zh-CN" altLang="en-US" dirty="0"/>
              <a:t>文本挖掘是最大范畴，包含所有从文本中获取信息和知识的方法。文本挖掘大于所有具体的文本分析方法和模型。文本挖掘包含自然语言处理、信息检索、文本分类、主题建模等多个子领域。</a:t>
            </a:r>
          </a:p>
          <a:p>
            <a:pPr>
              <a:buNone/>
            </a:pPr>
            <a:r>
              <a:rPr lang="en-US" altLang="zh-CN" b="1" dirty="0"/>
              <a:t>2. </a:t>
            </a:r>
            <a:r>
              <a:rPr lang="zh-CN" altLang="en-US" b="1" dirty="0"/>
              <a:t>主题模型在文本分析中的位置</a:t>
            </a:r>
          </a:p>
          <a:p>
            <a:pPr>
              <a:buNone/>
            </a:pPr>
            <a:r>
              <a:rPr lang="zh-CN" altLang="en-US" dirty="0"/>
              <a:t>主题模型小于文本挖掘，是文本挖掘的一个重要分支。主题模型大于具体的主题建模算法，如</a:t>
            </a:r>
            <a:r>
              <a:rPr lang="en-US" altLang="zh-CN" dirty="0"/>
              <a:t>LSA</a:t>
            </a:r>
            <a:r>
              <a:rPr lang="zh-CN" altLang="en-US" dirty="0"/>
              <a:t>、</a:t>
            </a:r>
            <a:r>
              <a:rPr lang="en-US" altLang="zh-CN" dirty="0"/>
              <a:t>PLSA</a:t>
            </a:r>
            <a:r>
              <a:rPr lang="zh-CN" altLang="en-US" dirty="0"/>
              <a:t>、</a:t>
            </a:r>
            <a:r>
              <a:rPr lang="en-US" altLang="zh-CN" dirty="0"/>
              <a:t>LDA</a:t>
            </a:r>
            <a:r>
              <a:rPr lang="zh-CN" altLang="en-US" dirty="0"/>
              <a:t>等。主题模型包含概率模型和非概率模型两大类。</a:t>
            </a: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3. LDA</a:t>
            </a:r>
            <a:r>
              <a:rPr lang="zh-CN" altLang="en-US" b="1" dirty="0">
                <a:solidFill>
                  <a:srgbClr val="FF0000"/>
                </a:solidFill>
              </a:rPr>
              <a:t>模型的核心地位</a:t>
            </a:r>
          </a:p>
          <a:p>
            <a:pPr>
              <a:buNone/>
            </a:pPr>
            <a:r>
              <a:rPr lang="en-US" altLang="zh-CN" dirty="0"/>
              <a:t>LDA</a:t>
            </a:r>
            <a:r>
              <a:rPr lang="zh-CN" altLang="en-US" dirty="0"/>
              <a:t>小于概率主题模型，是概率主题模型的一种经典实现。</a:t>
            </a:r>
            <a:r>
              <a:rPr lang="en-US" altLang="zh-CN" dirty="0"/>
              <a:t>LDA</a:t>
            </a:r>
            <a:r>
              <a:rPr lang="zh-CN" altLang="en-US" dirty="0"/>
              <a:t>大于</a:t>
            </a:r>
            <a:r>
              <a:rPr lang="en-US" altLang="zh-CN" dirty="0"/>
              <a:t>LDA</a:t>
            </a:r>
            <a:r>
              <a:rPr lang="zh-CN" altLang="en-US" dirty="0"/>
              <a:t>变种模型，如监督式</a:t>
            </a:r>
            <a:r>
              <a:rPr lang="en-US" altLang="zh-CN" dirty="0"/>
              <a:t>LDA</a:t>
            </a:r>
            <a:r>
              <a:rPr lang="zh-CN" altLang="en-US" dirty="0"/>
              <a:t>、时间</a:t>
            </a:r>
            <a:r>
              <a:rPr lang="en-US" altLang="zh-CN" dirty="0"/>
              <a:t>LDA</a:t>
            </a:r>
            <a:r>
              <a:rPr lang="zh-CN" altLang="en-US" dirty="0"/>
              <a:t>等。</a:t>
            </a:r>
            <a:r>
              <a:rPr lang="en-US" altLang="zh-CN" dirty="0"/>
              <a:t>LDA</a:t>
            </a:r>
            <a:r>
              <a:rPr lang="zh-CN" altLang="en-US" dirty="0"/>
              <a:t>包含文档</a:t>
            </a:r>
            <a:r>
              <a:rPr lang="en-US" altLang="zh-CN" dirty="0"/>
              <a:t>-</a:t>
            </a:r>
            <a:r>
              <a:rPr lang="zh-CN" altLang="en-US" dirty="0"/>
              <a:t>主题分布和主题</a:t>
            </a:r>
            <a:r>
              <a:rPr lang="en-US" altLang="zh-CN" dirty="0"/>
              <a:t>-</a:t>
            </a:r>
            <a:r>
              <a:rPr lang="zh-CN" altLang="en-US" dirty="0"/>
              <a:t>词分布两个关键部分。</a:t>
            </a: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4. LDA</a:t>
            </a:r>
            <a:r>
              <a:rPr lang="zh-CN" altLang="en-US" b="1" dirty="0">
                <a:solidFill>
                  <a:srgbClr val="FF0000"/>
                </a:solidFill>
              </a:rPr>
              <a:t>在不同文本类型中的应用</a:t>
            </a:r>
          </a:p>
          <a:p>
            <a:pPr>
              <a:buNone/>
            </a:pPr>
            <a:r>
              <a:rPr lang="zh-CN" altLang="en-US" dirty="0"/>
              <a:t>文本类型分析小于</a:t>
            </a:r>
            <a:r>
              <a:rPr lang="en-US" altLang="zh-CN" dirty="0"/>
              <a:t>LDA</a:t>
            </a:r>
            <a:r>
              <a:rPr lang="zh-CN" altLang="en-US" dirty="0"/>
              <a:t>应用，是</a:t>
            </a:r>
            <a:r>
              <a:rPr lang="en-US" altLang="zh-CN" dirty="0"/>
              <a:t>LDA</a:t>
            </a:r>
            <a:r>
              <a:rPr lang="zh-CN" altLang="en-US" dirty="0"/>
              <a:t>的一个应用方向。小说分析小于文本类型分析，是文本类型分析的一个具体领域。小说分析包含情节分析、人物分析、主题分析等多个维度。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453C8742-17AA-EBB0-4438-B15D936B8783}"/>
              </a:ext>
            </a:extLst>
          </p:cNvPr>
          <p:cNvSpPr/>
          <p:nvPr/>
        </p:nvSpPr>
        <p:spPr>
          <a:xfrm rot="5400000">
            <a:off x="1466787" y="4284447"/>
            <a:ext cx="1579989" cy="2916836"/>
          </a:xfrm>
          <a:prstGeom prst="triangle">
            <a:avLst>
              <a:gd name="adj" fmla="val 45927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DCA944-9226-1B97-54DC-08AED122254E}"/>
              </a:ext>
            </a:extLst>
          </p:cNvPr>
          <p:cNvSpPr txBox="1"/>
          <p:nvPr/>
        </p:nvSpPr>
        <p:spPr>
          <a:xfrm>
            <a:off x="4093800" y="5135933"/>
            <a:ext cx="809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所以文献综述是一个漏斗形，而且越到下面越应该丰富，越应该具体</a:t>
            </a:r>
          </a:p>
        </p:txBody>
      </p:sp>
    </p:spTree>
    <p:extLst>
      <p:ext uri="{BB962C8B-B14F-4D97-AF65-F5344CB8AC3E}">
        <p14:creationId xmlns:p14="http://schemas.microsoft.com/office/powerpoint/2010/main" val="3368177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D944-8C12-A52F-7E35-E61C371FC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F67F10-51F2-A704-89DC-AC53F4B7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537" y="0"/>
            <a:ext cx="1239897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242619-F059-E762-DC18-0FFD3305D5F4}"/>
              </a:ext>
            </a:extLst>
          </p:cNvPr>
          <p:cNvSpPr txBox="1"/>
          <p:nvPr/>
        </p:nvSpPr>
        <p:spPr>
          <a:xfrm>
            <a:off x="2042085" y="4864058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导入</a:t>
            </a:r>
            <a:r>
              <a:rPr lang="en-US" altLang="zh-CN" sz="3200" b="1" dirty="0">
                <a:solidFill>
                  <a:schemeClr val="bg1"/>
                </a:solidFill>
              </a:rPr>
              <a:t>8</a:t>
            </a:r>
            <a:r>
              <a:rPr lang="zh-CN" altLang="en-US" sz="3200" b="1" dirty="0">
                <a:solidFill>
                  <a:schemeClr val="bg1"/>
                </a:solidFill>
              </a:rPr>
              <a:t>个</a:t>
            </a:r>
            <a:r>
              <a:rPr lang="en-US" altLang="zh-CN" sz="3200" b="1" dirty="0">
                <a:solidFill>
                  <a:schemeClr val="bg1"/>
                </a:solidFill>
              </a:rPr>
              <a:t>pdf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AB7E3A48-24EE-DEB8-FBCC-EE5BCE23120B}"/>
              </a:ext>
            </a:extLst>
          </p:cNvPr>
          <p:cNvSpPr/>
          <p:nvPr/>
        </p:nvSpPr>
        <p:spPr>
          <a:xfrm flipV="1">
            <a:off x="1858485" y="3772799"/>
            <a:ext cx="367200" cy="10093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40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08603C-5FA9-0152-6ACE-CA168B41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69"/>
            <a:ext cx="12192000" cy="6510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110929-94FE-9CBB-F8B7-4350CE96E611}"/>
              </a:ext>
            </a:extLst>
          </p:cNvPr>
          <p:cNvSpPr txBox="1"/>
          <p:nvPr/>
        </p:nvSpPr>
        <p:spPr>
          <a:xfrm>
            <a:off x="774885" y="5468858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开始综述研究</a:t>
            </a:r>
          </a:p>
        </p:txBody>
      </p:sp>
    </p:spTree>
    <p:extLst>
      <p:ext uri="{BB962C8B-B14F-4D97-AF65-F5344CB8AC3E}">
        <p14:creationId xmlns:p14="http://schemas.microsoft.com/office/powerpoint/2010/main" val="373607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01039-F025-5E67-42E9-8C616B13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69"/>
            <a:ext cx="12192000" cy="65106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D59C67-72BA-3EDC-4A43-CDCD7E48DEF1}"/>
              </a:ext>
            </a:extLst>
          </p:cNvPr>
          <p:cNvSpPr txBox="1"/>
          <p:nvPr/>
        </p:nvSpPr>
        <p:spPr>
          <a:xfrm>
            <a:off x="407685" y="5454458"/>
            <a:ext cx="8546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请活用提供的软件、</a:t>
            </a:r>
            <a:r>
              <a:rPr lang="en-US" altLang="zh-CN" sz="3200" b="1" dirty="0">
                <a:solidFill>
                  <a:schemeClr val="bg1"/>
                </a:solidFill>
              </a:rPr>
              <a:t>AI</a:t>
            </a:r>
            <a:r>
              <a:rPr lang="zh-CN" altLang="en-US" sz="3200" b="1" dirty="0">
                <a:solidFill>
                  <a:schemeClr val="bg1"/>
                </a:solidFill>
              </a:rPr>
              <a:t>协</a:t>
            </a:r>
            <a:r>
              <a:rPr lang="zh-CN" altLang="en-US" sz="3200" b="1" dirty="0"/>
              <a:t>助研究</a:t>
            </a:r>
          </a:p>
        </p:txBody>
      </p:sp>
    </p:spTree>
    <p:extLst>
      <p:ext uri="{BB962C8B-B14F-4D97-AF65-F5344CB8AC3E}">
        <p14:creationId xmlns:p14="http://schemas.microsoft.com/office/powerpoint/2010/main" val="1656844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A0CA4F-FA2F-39D0-6825-925DE911E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69"/>
            <a:ext cx="12192000" cy="65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7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12EFE-724B-010E-989C-569C40D3C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FDEA06-1D2F-EA49-AD8E-DC640284EA54}"/>
              </a:ext>
            </a:extLst>
          </p:cNvPr>
          <p:cNvSpPr/>
          <p:nvPr/>
        </p:nvSpPr>
        <p:spPr>
          <a:xfrm>
            <a:off x="784410" y="1613118"/>
            <a:ext cx="10508006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请衔接上周课件</a:t>
            </a:r>
            <a:endParaRPr lang="en-US" altLang="zh-CN" sz="115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11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继续学习</a:t>
            </a:r>
          </a:p>
        </p:txBody>
      </p:sp>
    </p:spTree>
    <p:extLst>
      <p:ext uri="{BB962C8B-B14F-4D97-AF65-F5344CB8AC3E}">
        <p14:creationId xmlns:p14="http://schemas.microsoft.com/office/powerpoint/2010/main" val="111571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FC535-A58F-4309-806C-C493764B0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6182A3-271B-3FA9-A8FD-87FBC8856CF1}"/>
              </a:ext>
            </a:extLst>
          </p:cNvPr>
          <p:cNvSpPr txBox="1"/>
          <p:nvPr/>
        </p:nvSpPr>
        <p:spPr>
          <a:xfrm>
            <a:off x="743806" y="505141"/>
            <a:ext cx="10891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latin typeface="苹方-港" panose="020B0200000000000000" pitchFamily="34" charset="-120"/>
                <a:ea typeface="苹方-港" panose="020B0200000000000000" pitchFamily="34" charset="-120"/>
              </a:rPr>
              <a:t>搜索策略与文献综述</a:t>
            </a:r>
            <a:endParaRPr lang="en-US" altLang="zh-CN" sz="6600" b="1" dirty="0">
              <a:latin typeface="苹方-港" panose="020B0200000000000000" pitchFamily="34" charset="-120"/>
              <a:ea typeface="苹方-港" panose="020B0200000000000000" pitchFamily="34" charset="-12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84AA97-EE04-68E0-254A-5C884885BE67}"/>
              </a:ext>
            </a:extLst>
          </p:cNvPr>
          <p:cNvSpPr txBox="1"/>
          <p:nvPr/>
        </p:nvSpPr>
        <p:spPr>
          <a:xfrm>
            <a:off x="743806" y="1784691"/>
            <a:ext cx="1102159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3200" b="1" dirty="0"/>
              <a:t>选择题</a:t>
            </a:r>
          </a:p>
          <a:p>
            <a:pPr>
              <a:buNone/>
            </a:pPr>
            <a:r>
              <a:rPr lang="zh-CN" altLang="en-US" sz="3200" dirty="0"/>
              <a:t>在进行关于</a:t>
            </a:r>
            <a:r>
              <a:rPr lang="en-US" altLang="zh-CN" sz="3200" dirty="0"/>
              <a:t>LDA</a:t>
            </a:r>
            <a:r>
              <a:rPr lang="zh-CN" altLang="en-US" sz="3200" dirty="0"/>
              <a:t>应用于小说分析的文献综述时，根据研究范围的漏斗形结构，下列哪个部分最应该详细展开论述？</a:t>
            </a:r>
            <a:endParaRPr lang="en-US" altLang="zh-CN" sz="3200" dirty="0"/>
          </a:p>
          <a:p>
            <a:pPr>
              <a:buNone/>
            </a:pPr>
            <a:endParaRPr lang="zh-CN" altLang="en-US" sz="3200" dirty="0"/>
          </a:p>
          <a:p>
            <a:pPr marL="457200" indent="-457200">
              <a:buAutoNum type="alphaUcPeriod"/>
            </a:pPr>
            <a:r>
              <a:rPr lang="zh-CN" altLang="en-US" sz="3200" dirty="0"/>
              <a:t>文本挖掘的整体框架及发展历程</a:t>
            </a:r>
            <a:endParaRPr lang="en-US" altLang="zh-CN" sz="3200" dirty="0"/>
          </a:p>
          <a:p>
            <a:pPr marL="457200" indent="-457200">
              <a:buAutoNum type="alphaUcPeriod"/>
            </a:pPr>
            <a:r>
              <a:rPr lang="zh-CN" altLang="en-US" sz="3200" dirty="0"/>
              <a:t>主题模型的基本原理与各类算法比较 </a:t>
            </a:r>
            <a:endParaRPr lang="en-US" altLang="zh-CN" sz="3200" dirty="0"/>
          </a:p>
          <a:p>
            <a:pPr marL="457200" indent="-457200">
              <a:buAutoNum type="alphaUcPeriod"/>
            </a:pPr>
            <a:r>
              <a:rPr lang="en-US" altLang="zh-CN" sz="3200" dirty="0"/>
              <a:t>LDA</a:t>
            </a:r>
            <a:r>
              <a:rPr lang="zh-CN" altLang="en-US" sz="3200" dirty="0"/>
              <a:t>模型的数学原理与参数设置方法 </a:t>
            </a:r>
            <a:endParaRPr lang="en-US" altLang="zh-CN" sz="3200" dirty="0"/>
          </a:p>
          <a:p>
            <a:pPr marL="457200" indent="-457200">
              <a:buAutoNum type="alphaUcPeriod"/>
            </a:pPr>
            <a:r>
              <a:rPr lang="en-US" altLang="zh-CN" sz="3200" dirty="0"/>
              <a:t>LDA</a:t>
            </a:r>
            <a:r>
              <a:rPr lang="zh-CN" altLang="en-US" sz="3200" dirty="0"/>
              <a:t>在小说文本分析中的具体应用案例与方法创新</a:t>
            </a:r>
          </a:p>
          <a:p>
            <a:pPr>
              <a:buNone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1067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46ACA-E6F3-DA60-6967-2102CC7E1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7FE7EA-B592-1E96-DDCE-731E926D6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BEE2C8-0CF3-741C-79D2-70079171C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224"/>
            <a:ext cx="12192000" cy="51036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E8B6FB-AD42-5674-E6C9-2F143F35E7A9}"/>
              </a:ext>
            </a:extLst>
          </p:cNvPr>
          <p:cNvSpPr txBox="1"/>
          <p:nvPr/>
        </p:nvSpPr>
        <p:spPr>
          <a:xfrm>
            <a:off x="259080" y="306269"/>
            <a:ext cx="3765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Web of Science</a:t>
            </a:r>
            <a:endParaRPr lang="zh-CN" altLang="en-US" sz="40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AA3408-0484-6CC3-48AA-B272261F9922}"/>
              </a:ext>
            </a:extLst>
          </p:cNvPr>
          <p:cNvSpPr txBox="1"/>
          <p:nvPr/>
        </p:nvSpPr>
        <p:spPr>
          <a:xfrm>
            <a:off x="6438900" y="4061460"/>
            <a:ext cx="3576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SSCI</a:t>
            </a:r>
            <a:r>
              <a:rPr lang="zh-CN" altLang="en-US" sz="3200" b="1" dirty="0">
                <a:solidFill>
                  <a:srgbClr val="FF0000"/>
                </a:solidFill>
              </a:rPr>
              <a:t>即为</a:t>
            </a:r>
            <a:r>
              <a:rPr lang="en-US" altLang="zh-CN" sz="3200" b="1" dirty="0">
                <a:solidFill>
                  <a:srgbClr val="FF0000"/>
                </a:solidFill>
              </a:rPr>
              <a:t>WOS</a:t>
            </a:r>
            <a:r>
              <a:rPr lang="zh-CN" altLang="en-US" sz="3200" b="1" dirty="0">
                <a:solidFill>
                  <a:srgbClr val="FF0000"/>
                </a:solidFill>
              </a:rPr>
              <a:t>收录</a:t>
            </a:r>
          </a:p>
        </p:txBody>
      </p:sp>
    </p:spTree>
    <p:extLst>
      <p:ext uri="{BB962C8B-B14F-4D97-AF65-F5344CB8AC3E}">
        <p14:creationId xmlns:p14="http://schemas.microsoft.com/office/powerpoint/2010/main" val="325730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4CDA5-0404-9993-CED9-4DAA1C75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11D2B-D3FC-A82B-2329-4BD6D4873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5BD6F8-D62F-B243-FF40-B865544FF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D3FE25-4BAC-0BCE-2B5B-0D1EE8DC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220"/>
            <a:ext cx="12192000" cy="47755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4C6446-7A36-9058-A330-6B4110ECEDD3}"/>
              </a:ext>
            </a:extLst>
          </p:cNvPr>
          <p:cNvSpPr txBox="1"/>
          <p:nvPr/>
        </p:nvSpPr>
        <p:spPr>
          <a:xfrm>
            <a:off x="259080" y="306269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Scopus</a:t>
            </a:r>
            <a:endParaRPr lang="zh-CN" altLang="en-US" sz="4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2EF2E4-9B58-BC83-6B66-53598D630176}"/>
              </a:ext>
            </a:extLst>
          </p:cNvPr>
          <p:cNvSpPr txBox="1"/>
          <p:nvPr/>
        </p:nvSpPr>
        <p:spPr>
          <a:xfrm>
            <a:off x="5859780" y="3845144"/>
            <a:ext cx="4641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SCOPUS</a:t>
            </a:r>
            <a:r>
              <a:rPr lang="zh-CN" altLang="en-US" sz="3200" b="1" dirty="0">
                <a:solidFill>
                  <a:srgbClr val="FF0000"/>
                </a:solidFill>
              </a:rPr>
              <a:t>也为常见社科库</a:t>
            </a:r>
          </a:p>
        </p:txBody>
      </p:sp>
    </p:spTree>
    <p:extLst>
      <p:ext uri="{BB962C8B-B14F-4D97-AF65-F5344CB8AC3E}">
        <p14:creationId xmlns:p14="http://schemas.microsoft.com/office/powerpoint/2010/main" val="418489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B477E-B699-6BE3-F5DE-65F6C534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5DA29-24A1-A5B2-013C-B9E744EF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CC86B9-1260-2B2D-70B4-EE7461F2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9397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DEA28E-96BC-26F2-47B3-38730851E745}"/>
              </a:ext>
            </a:extLst>
          </p:cNvPr>
          <p:cNvSpPr txBox="1"/>
          <p:nvPr/>
        </p:nvSpPr>
        <p:spPr>
          <a:xfrm>
            <a:off x="228600" y="11182"/>
            <a:ext cx="4932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Web of Science </a:t>
            </a:r>
            <a:r>
              <a:rPr lang="zh-CN" altLang="en-US" sz="4000" b="1" dirty="0"/>
              <a:t>指引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A6DD8E-4FA7-118A-E314-2B0A6D47808C}"/>
              </a:ext>
            </a:extLst>
          </p:cNvPr>
          <p:cNvSpPr txBox="1"/>
          <p:nvPr/>
        </p:nvSpPr>
        <p:spPr>
          <a:xfrm>
            <a:off x="5161361" y="3416519"/>
            <a:ext cx="394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Web of Science</a:t>
            </a:r>
            <a:r>
              <a:rPr lang="zh-CN" altLang="en-US" sz="3200" b="1" dirty="0">
                <a:solidFill>
                  <a:srgbClr val="FF0000"/>
                </a:solidFill>
              </a:rPr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306677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E3B74-61B8-264B-F54A-5E3EF641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4C2BE-6031-65AF-2C57-1DDDFD29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D4D08A-760A-591F-C791-985E76D8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F00B8F-903D-7AC8-4E0A-8FBD54940ED7}"/>
              </a:ext>
            </a:extLst>
          </p:cNvPr>
          <p:cNvSpPr txBox="1"/>
          <p:nvPr/>
        </p:nvSpPr>
        <p:spPr>
          <a:xfrm>
            <a:off x="228600" y="11182"/>
            <a:ext cx="4932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Web of Science </a:t>
            </a:r>
            <a:r>
              <a:rPr lang="zh-CN" altLang="en-US" sz="4000" b="1" dirty="0"/>
              <a:t>指引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DB0FCF-9FF4-181F-E880-33CC78F2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068"/>
            <a:ext cx="12192000" cy="5554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762D49-A55B-3213-874A-B5EE5D63B1BD}"/>
              </a:ext>
            </a:extLst>
          </p:cNvPr>
          <p:cNvSpPr txBox="1"/>
          <p:nvPr/>
        </p:nvSpPr>
        <p:spPr>
          <a:xfrm>
            <a:off x="4932761" y="2044631"/>
            <a:ext cx="5848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可以选择 </a:t>
            </a:r>
            <a:r>
              <a:rPr lang="en-US" altLang="zh-CN" sz="3200" b="1" dirty="0">
                <a:solidFill>
                  <a:srgbClr val="FF0000"/>
                </a:solidFill>
              </a:rPr>
              <a:t>Topic Tittle Author</a:t>
            </a:r>
            <a:r>
              <a:rPr lang="zh-CN" altLang="en-US" sz="3200" b="1" dirty="0">
                <a:solidFill>
                  <a:srgbClr val="FF0000"/>
                </a:solidFill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86261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4AFA9-04A0-9BFC-C86F-C3C514D1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C26EF-6AA7-67EF-A4CF-7CF2193E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8C260F-CD02-3082-FC08-F0536DCB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78" y="810508"/>
            <a:ext cx="12236278" cy="557505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15F20F-1475-0E47-C8C1-0DF487306F04}"/>
              </a:ext>
            </a:extLst>
          </p:cNvPr>
          <p:cNvSpPr txBox="1"/>
          <p:nvPr/>
        </p:nvSpPr>
        <p:spPr>
          <a:xfrm>
            <a:off x="228600" y="11182"/>
            <a:ext cx="7303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以</a:t>
            </a:r>
            <a:r>
              <a:rPr lang="en-US" altLang="zh-CN" sz="4000" b="1" dirty="0"/>
              <a:t>LDA</a:t>
            </a:r>
            <a:r>
              <a:rPr lang="zh-CN" altLang="en-US" sz="4000" b="1" dirty="0"/>
              <a:t>在小说领域的研究为例子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2F64EB-D923-729D-3621-A6992478D89D}"/>
              </a:ext>
            </a:extLst>
          </p:cNvPr>
          <p:cNvSpPr txBox="1"/>
          <p:nvPr/>
        </p:nvSpPr>
        <p:spPr>
          <a:xfrm>
            <a:off x="6929201" y="1690688"/>
            <a:ext cx="39837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可以输入关键字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b="1" dirty="0">
                <a:solidFill>
                  <a:srgbClr val="FF0000"/>
                </a:solidFill>
              </a:rPr>
              <a:t>选择</a:t>
            </a:r>
            <a:r>
              <a:rPr lang="en-US" altLang="zh-CN" sz="3200" b="1" dirty="0">
                <a:solidFill>
                  <a:srgbClr val="FF0000"/>
                </a:solidFill>
              </a:rPr>
              <a:t>And</a:t>
            </a:r>
            <a:r>
              <a:rPr lang="zh-CN" altLang="en-US" sz="3200" b="1" dirty="0">
                <a:solidFill>
                  <a:srgbClr val="FF0000"/>
                </a:solidFill>
              </a:rPr>
              <a:t>或者</a:t>
            </a:r>
            <a:r>
              <a:rPr lang="en-US" altLang="zh-CN" sz="3200" b="1" dirty="0">
                <a:solidFill>
                  <a:srgbClr val="FF0000"/>
                </a:solidFill>
              </a:rPr>
              <a:t>Or </a:t>
            </a:r>
            <a:r>
              <a:rPr lang="zh-CN" altLang="en-US" sz="3200" b="1" dirty="0">
                <a:solidFill>
                  <a:srgbClr val="FF0000"/>
                </a:solidFill>
              </a:rPr>
              <a:t>并列</a:t>
            </a:r>
          </a:p>
        </p:txBody>
      </p:sp>
    </p:spTree>
    <p:extLst>
      <p:ext uri="{BB962C8B-B14F-4D97-AF65-F5344CB8AC3E}">
        <p14:creationId xmlns:p14="http://schemas.microsoft.com/office/powerpoint/2010/main" val="85130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768</Words>
  <Application>Microsoft Office PowerPoint</Application>
  <PresentationFormat>宽屏</PresentationFormat>
  <Paragraphs>82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苹方-港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Lenders Jackson</dc:creator>
  <cp:lastModifiedBy>Lenders Jackson</cp:lastModifiedBy>
  <cp:revision>15</cp:revision>
  <dcterms:created xsi:type="dcterms:W3CDTF">2025-05-11T14:43:43Z</dcterms:created>
  <dcterms:modified xsi:type="dcterms:W3CDTF">2025-05-11T16:32:42Z</dcterms:modified>
</cp:coreProperties>
</file>